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machinelearningmastery.com" TargetMode="External"/><Relationship Id="rId3" Type="http://schemas.openxmlformats.org/officeDocument/2006/relationships/hyperlink" Target="https://machinelearningmastery.com/how-to-read-write-display-images-in-opencv-and-converting-color-spaces/" TargetMode="External"/><Relationship Id="rId4" Type="http://schemas.openxmlformats.org/officeDocument/2006/relationships/hyperlink" Target="https://www.geeksforgeeks.org/feature-extraction-in-image-processing-techniques-and-applications/" TargetMode="External"/><Relationship Id="rId5" Type="http://schemas.openxmlformats.org/officeDocument/2006/relationships/hyperlink" Target="https://medium.com/@deepanshut041/introduction-to-harris-corner-detector-32a88850b3f6" TargetMode="External"/><Relationship Id="rId6" Type="http://schemas.openxmlformats.org/officeDocument/2006/relationships/hyperlink" Target="https://medium.com/@divakar1591/grad-cam-gradient-weighted-class-activation-mapping-8e1aeaf96d94" TargetMode="External"/><Relationship Id="rId7" Type="http://schemas.openxmlformats.org/officeDocument/2006/relationships/hyperlink" Target="https://towardsdatascience.com/understand-your-algorithm-with-grad-cam-d3b62fce353"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owardsdatascience.com/lime-explain-machine-learning-predictions-af8f18189bfe" TargetMode="External"/><Relationship Id="rId3" Type="http://schemas.openxmlformats.org/officeDocument/2006/relationships/hyperlink" Target="https://medium.com/@timothy_terati/image-convolution-filtering-a54dce7c786b#:~:text=In%20image%20convolution%2C%20involves%20a,that%20of%20the%20input%20image's"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L Applications in Computer Vision"/>
          <p:cNvSpPr txBox="1"/>
          <p:nvPr>
            <p:ph type="ctrTitle"/>
          </p:nvPr>
        </p:nvSpPr>
        <p:spPr>
          <a:prstGeom prst="rect">
            <a:avLst/>
          </a:prstGeom>
        </p:spPr>
        <p:txBody>
          <a:bodyPr/>
          <a:lstStyle/>
          <a:p>
            <a:pPr/>
            <a:r>
              <a:t>ML Applications in Computer Vision</a:t>
            </a:r>
          </a:p>
        </p:txBody>
      </p:sp>
      <p:sp>
        <p:nvSpPr>
          <p:cNvPr id="120" name="visual features extraction, features visualisation, model interpretation and model training and testing"/>
          <p:cNvSpPr txBox="1"/>
          <p:nvPr>
            <p:ph type="subTitle" sz="quarter" idx="1"/>
          </p:nvPr>
        </p:nvSpPr>
        <p:spPr>
          <a:prstGeom prst="rect">
            <a:avLst/>
          </a:prstGeom>
        </p:spPr>
        <p:txBody>
          <a:bodyPr/>
          <a:lstStyle>
            <a:lvl1pPr defTabSz="239522">
              <a:defRPr sz="3280">
                <a:latin typeface="+mn-lt"/>
                <a:ea typeface="+mn-ea"/>
                <a:cs typeface="+mn-cs"/>
                <a:sym typeface="Helvetica Neue Medium"/>
              </a:defRPr>
            </a:lvl1pPr>
          </a:lstStyle>
          <a:p>
            <a:pPr/>
            <a:r>
              <a:t>visual features extraction, features visualisation, model interpretation and model training and testing</a:t>
            </a:r>
          </a:p>
        </p:txBody>
      </p:sp>
      <p:sp>
        <p:nvSpPr>
          <p:cNvPr id="121" name="Prepared By:…"/>
          <p:cNvSpPr txBox="1"/>
          <p:nvPr/>
        </p:nvSpPr>
        <p:spPr>
          <a:xfrm>
            <a:off x="1172348" y="7115875"/>
            <a:ext cx="9332838" cy="2404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33679">
              <a:defRPr b="0" sz="3200">
                <a:latin typeface="+mn-lt"/>
                <a:ea typeface="+mn-ea"/>
                <a:cs typeface="+mn-cs"/>
                <a:sym typeface="Helvetica Neue Medium"/>
              </a:defRPr>
            </a:pPr>
            <a:r>
              <a:t>Prepared By:</a:t>
            </a:r>
          </a:p>
          <a:p>
            <a:pPr defTabSz="233679">
              <a:defRPr b="0" sz="3200">
                <a:latin typeface="+mn-lt"/>
                <a:ea typeface="+mn-ea"/>
                <a:cs typeface="+mn-cs"/>
                <a:sym typeface="Helvetica Neue Medium"/>
              </a:defRPr>
            </a:pPr>
            <a:r>
              <a:t>Kaniz Fatema Isha</a:t>
            </a:r>
          </a:p>
          <a:p>
            <a:pPr defTabSz="233679">
              <a:defRPr b="0" sz="3200">
                <a:latin typeface="+mn-lt"/>
                <a:ea typeface="+mn-ea"/>
                <a:cs typeface="+mn-cs"/>
                <a:sym typeface="Helvetica Neue Medium"/>
              </a:defRPr>
            </a:pPr>
            <a:r>
              <a:t>Lecturer,</a:t>
            </a:r>
          </a:p>
          <a:p>
            <a:pPr defTabSz="233679">
              <a:defRPr b="0" sz="3200">
                <a:latin typeface="+mn-lt"/>
                <a:ea typeface="+mn-ea"/>
                <a:cs typeface="+mn-cs"/>
                <a:sym typeface="Helvetica Neue Medium"/>
              </a:defRPr>
            </a:pPr>
            <a:r>
              <a:t>CSE KUET</a:t>
            </a:r>
          </a:p>
          <a:p>
            <a:pPr defTabSz="233679">
              <a:defRPr b="0" sz="3200">
                <a:latin typeface="+mn-lt"/>
                <a:ea typeface="+mn-ea"/>
                <a:cs typeface="+mn-cs"/>
                <a:sym typeface="Helvetica Neue Medium"/>
              </a:defRPr>
            </a:pPr>
          </a:p>
          <a:p>
            <a:pPr defTabSz="233679">
              <a:defRPr b="0" sz="3200">
                <a:latin typeface="+mn-lt"/>
                <a:ea typeface="+mn-ea"/>
                <a:cs typeface="+mn-cs"/>
                <a:sym typeface="Helvetica Neue Medium"/>
              </a:defRPr>
            </a:pPr>
          </a:p>
          <a:p>
            <a:pPr defTabSz="233679">
              <a:defRPr b="0" sz="3200">
                <a:latin typeface="+mn-lt"/>
                <a:ea typeface="+mn-ea"/>
                <a:cs typeface="+mn-cs"/>
                <a:sym typeface="Helvetica Neue Medium"/>
              </a:defRPr>
            </a:pPr>
          </a:p>
          <a:p>
            <a:pPr defTabSz="233679">
              <a:defRPr b="0" sz="3200">
                <a:latin typeface="+mn-lt"/>
                <a:ea typeface="+mn-ea"/>
                <a:cs typeface="+mn-cs"/>
                <a:sym typeface="Helvetica Neue Medium"/>
              </a:defRPr>
            </a:pPr>
          </a:p>
          <a:p>
            <a:pPr defTabSz="233679">
              <a:defRPr b="0" sz="32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Image Convolution Filtering"/>
          <p:cNvSpPr txBox="1"/>
          <p:nvPr>
            <p:ph type="title"/>
          </p:nvPr>
        </p:nvSpPr>
        <p:spPr>
          <a:xfrm>
            <a:off x="952500" y="952914"/>
            <a:ext cx="11099800" cy="2159001"/>
          </a:xfrm>
          <a:prstGeom prst="rect">
            <a:avLst/>
          </a:prstGeom>
        </p:spPr>
        <p:txBody>
          <a:bodyPr/>
          <a:lstStyle>
            <a:lvl1pPr defTabSz="484886">
              <a:defRPr sz="6640"/>
            </a:lvl1pPr>
          </a:lstStyle>
          <a:p>
            <a:pPr/>
            <a:r>
              <a:t>Image Convolution Filtering</a:t>
            </a:r>
          </a:p>
        </p:txBody>
      </p:sp>
      <p:pic>
        <p:nvPicPr>
          <p:cNvPr id="148" name="sobel1.jpg" descr="sobel1.jpg"/>
          <p:cNvPicPr>
            <a:picLocks noChangeAspect="1"/>
          </p:cNvPicPr>
          <p:nvPr/>
        </p:nvPicPr>
        <p:blipFill>
          <a:blip r:embed="rId2">
            <a:extLst/>
          </a:blip>
          <a:stretch>
            <a:fillRect/>
          </a:stretch>
        </p:blipFill>
        <p:spPr>
          <a:xfrm>
            <a:off x="960900" y="2820419"/>
            <a:ext cx="5353340" cy="5225007"/>
          </a:xfrm>
          <a:prstGeom prst="rect">
            <a:avLst/>
          </a:prstGeom>
          <a:ln w="12700">
            <a:miter lim="400000"/>
          </a:ln>
        </p:spPr>
      </p:pic>
      <p:pic>
        <p:nvPicPr>
          <p:cNvPr id="149" name="sobel3.jpg" descr="sobel3.jpg"/>
          <p:cNvPicPr>
            <a:picLocks noChangeAspect="1"/>
          </p:cNvPicPr>
          <p:nvPr/>
        </p:nvPicPr>
        <p:blipFill>
          <a:blip r:embed="rId3">
            <a:extLst/>
          </a:blip>
          <a:stretch>
            <a:fillRect/>
          </a:stretch>
        </p:blipFill>
        <p:spPr>
          <a:xfrm>
            <a:off x="7171894" y="2820419"/>
            <a:ext cx="5300078" cy="522500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he Canny Edge Detection algorithm is a popular technique in computer vision for identifying edges in images."/>
          <p:cNvSpPr txBox="1"/>
          <p:nvPr>
            <p:ph type="body" sz="half" idx="1"/>
          </p:nvPr>
        </p:nvSpPr>
        <p:spPr>
          <a:xfrm>
            <a:off x="952500" y="2713290"/>
            <a:ext cx="11099800" cy="4327020"/>
          </a:xfrm>
          <a:prstGeom prst="rect">
            <a:avLst/>
          </a:prstGeom>
        </p:spPr>
        <p:txBody>
          <a:bodyPr/>
          <a:lstStyle/>
          <a:p>
            <a:pPr/>
          </a:p>
          <a:p>
            <a:pPr/>
            <a:r>
              <a:t>The Canny Edge Detection algorithm is a popular technique in computer vision for identifying edges in images.</a:t>
            </a:r>
          </a:p>
        </p:txBody>
      </p:sp>
      <p:sp>
        <p:nvSpPr>
          <p:cNvPr id="152" name="Canny Edge Detection"/>
          <p:cNvSpPr txBox="1"/>
          <p:nvPr>
            <p:ph type="title"/>
          </p:nvPr>
        </p:nvSpPr>
        <p:spPr>
          <a:xfrm>
            <a:off x="952500" y="952914"/>
            <a:ext cx="11099800" cy="2159001"/>
          </a:xfrm>
          <a:prstGeom prst="rect">
            <a:avLst/>
          </a:prstGeom>
        </p:spPr>
        <p:txBody>
          <a:bodyPr/>
          <a:lstStyle>
            <a:lvl1pPr defTabSz="484886">
              <a:defRPr sz="6640"/>
            </a:lvl1pPr>
          </a:lstStyle>
          <a:p>
            <a:pPr/>
            <a:r>
              <a:t>Canny Edge Detection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images.jpeg" descr="images.jpeg"/>
          <p:cNvPicPr>
            <a:picLocks noChangeAspect="1"/>
          </p:cNvPicPr>
          <p:nvPr/>
        </p:nvPicPr>
        <p:blipFill>
          <a:blip r:embed="rId2">
            <a:extLst/>
          </a:blip>
          <a:stretch>
            <a:fillRect/>
          </a:stretch>
        </p:blipFill>
        <p:spPr>
          <a:xfrm>
            <a:off x="1002970" y="2761004"/>
            <a:ext cx="10714028" cy="423159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he Canny edge detection algorithm comprises several key steps:…"/>
          <p:cNvSpPr txBox="1"/>
          <p:nvPr>
            <p:ph type="body" idx="1"/>
          </p:nvPr>
        </p:nvSpPr>
        <p:spPr>
          <a:xfrm>
            <a:off x="952500" y="2713290"/>
            <a:ext cx="11514258" cy="6054220"/>
          </a:xfrm>
          <a:prstGeom prst="rect">
            <a:avLst/>
          </a:prstGeom>
        </p:spPr>
        <p:txBody>
          <a:bodyPr/>
          <a:lstStyle/>
          <a:p>
            <a:pPr marL="0" indent="0" defTabSz="443991">
              <a:spcBef>
                <a:spcPts val="3100"/>
              </a:spcBef>
              <a:buSzTx/>
              <a:buNone/>
              <a:defRPr sz="2432"/>
            </a:pPr>
            <a:r>
              <a:t>The Canny edge detection algorithm comprises several key steps:</a:t>
            </a:r>
          </a:p>
          <a:p>
            <a:pPr marL="337820" indent="-337820" defTabSz="443991">
              <a:spcBef>
                <a:spcPts val="3100"/>
              </a:spcBef>
              <a:defRPr sz="2432"/>
            </a:pPr>
            <a:r>
              <a:rPr b="1"/>
              <a:t>Noise Reduction</a:t>
            </a:r>
            <a:r>
              <a:t>: The image is smoothed using a Gaussian filter to minimize noise.</a:t>
            </a:r>
          </a:p>
          <a:p>
            <a:pPr marL="337820" indent="-337820" defTabSz="443991">
              <a:spcBef>
                <a:spcPts val="3100"/>
              </a:spcBef>
              <a:defRPr sz="2432"/>
            </a:pPr>
            <a:r>
              <a:rPr b="1"/>
              <a:t>Gradient Calculation</a:t>
            </a:r>
            <a:r>
              <a:t>: The intensity gradients are computed using Sobel filters.</a:t>
            </a:r>
          </a:p>
          <a:p>
            <a:pPr marL="337820" indent="-337820" defTabSz="443991">
              <a:spcBef>
                <a:spcPts val="3100"/>
              </a:spcBef>
              <a:defRPr sz="2432"/>
            </a:pPr>
            <a:r>
              <a:rPr b="1"/>
              <a:t>Non-Maximum Suppression</a:t>
            </a:r>
            <a:r>
              <a:t>: This step thins out the edges by keeping only local maxima in the gradient image.</a:t>
            </a:r>
          </a:p>
          <a:p>
            <a:pPr marL="337820" indent="-337820" defTabSz="443991">
              <a:spcBef>
                <a:spcPts val="3100"/>
              </a:spcBef>
              <a:defRPr sz="2432"/>
            </a:pPr>
            <a:r>
              <a:rPr b="1"/>
              <a:t>Double Thresholding</a:t>
            </a:r>
            <a:r>
              <a:t>: Strong and weak edges are identified based on the two thresholds provided.</a:t>
            </a:r>
          </a:p>
          <a:p>
            <a:pPr marL="337820" indent="-337820" defTabSz="443991">
              <a:spcBef>
                <a:spcPts val="3100"/>
              </a:spcBef>
              <a:defRPr sz="2432"/>
            </a:pPr>
            <a:r>
              <a:rPr b="1"/>
              <a:t>Edge Tracking by Hysteresis</a:t>
            </a:r>
            <a:r>
              <a:t>: Weak edges connected to strong edges are retained, while others are discarded.</a:t>
            </a:r>
          </a:p>
        </p:txBody>
      </p:sp>
      <p:sp>
        <p:nvSpPr>
          <p:cNvPr id="157" name="Canny Edge Detection"/>
          <p:cNvSpPr txBox="1"/>
          <p:nvPr>
            <p:ph type="title"/>
          </p:nvPr>
        </p:nvSpPr>
        <p:spPr>
          <a:xfrm>
            <a:off x="952500" y="952914"/>
            <a:ext cx="11099800" cy="2159001"/>
          </a:xfrm>
          <a:prstGeom prst="rect">
            <a:avLst/>
          </a:prstGeom>
        </p:spPr>
        <p:txBody>
          <a:bodyPr/>
          <a:lstStyle>
            <a:lvl1pPr defTabSz="484886">
              <a:defRPr sz="6640"/>
            </a:lvl1pPr>
          </a:lstStyle>
          <a:p>
            <a:pPr/>
            <a:r>
              <a:t>Canny Edge Detection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he Harris Corner Detection algorithm is a popular technique in computer vision for identifying corners in images."/>
          <p:cNvSpPr txBox="1"/>
          <p:nvPr>
            <p:ph type="body" sz="half" idx="1"/>
          </p:nvPr>
        </p:nvSpPr>
        <p:spPr>
          <a:xfrm>
            <a:off x="952500" y="2713290"/>
            <a:ext cx="11099800" cy="4327020"/>
          </a:xfrm>
          <a:prstGeom prst="rect">
            <a:avLst/>
          </a:prstGeom>
        </p:spPr>
        <p:txBody>
          <a:bodyPr/>
          <a:lstStyle/>
          <a:p>
            <a:pPr/>
          </a:p>
          <a:p>
            <a:pPr/>
            <a:r>
              <a:t>The Harris Corner Detection algorithm is a popular technique in computer vision for identifying corners in images.</a:t>
            </a:r>
          </a:p>
        </p:txBody>
      </p:sp>
      <p:sp>
        <p:nvSpPr>
          <p:cNvPr id="160" name="Harris Corner Detection"/>
          <p:cNvSpPr txBox="1"/>
          <p:nvPr>
            <p:ph type="title"/>
          </p:nvPr>
        </p:nvSpPr>
        <p:spPr>
          <a:xfrm>
            <a:off x="952500" y="952914"/>
            <a:ext cx="11099800" cy="2159001"/>
          </a:xfrm>
          <a:prstGeom prst="rect">
            <a:avLst/>
          </a:prstGeom>
        </p:spPr>
        <p:txBody>
          <a:bodyPr/>
          <a:lstStyle>
            <a:lvl1pPr defTabSz="484886">
              <a:defRPr sz="6640"/>
            </a:lvl1pPr>
          </a:lstStyle>
          <a:p>
            <a:pPr/>
            <a:r>
              <a:t>Harris Corner Detection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Harris Corner Detection"/>
          <p:cNvSpPr txBox="1"/>
          <p:nvPr>
            <p:ph type="title"/>
          </p:nvPr>
        </p:nvSpPr>
        <p:spPr>
          <a:xfrm>
            <a:off x="952500" y="952914"/>
            <a:ext cx="11099800" cy="2159001"/>
          </a:xfrm>
          <a:prstGeom prst="rect">
            <a:avLst/>
          </a:prstGeom>
        </p:spPr>
        <p:txBody>
          <a:bodyPr/>
          <a:lstStyle>
            <a:lvl1pPr defTabSz="484886">
              <a:defRPr sz="6640"/>
            </a:lvl1pPr>
          </a:lstStyle>
          <a:p>
            <a:pPr/>
            <a:r>
              <a:t>Harris Corner Detection</a:t>
            </a:r>
          </a:p>
        </p:txBody>
      </p:sp>
      <p:sp>
        <p:nvSpPr>
          <p:cNvPr id="163" name="Key steps Steps of the Algorithm…"/>
          <p:cNvSpPr txBox="1"/>
          <p:nvPr>
            <p:ph type="body" idx="1"/>
          </p:nvPr>
        </p:nvSpPr>
        <p:spPr>
          <a:xfrm>
            <a:off x="952500" y="2713290"/>
            <a:ext cx="11885026" cy="6877338"/>
          </a:xfrm>
          <a:prstGeom prst="rect">
            <a:avLst/>
          </a:prstGeom>
        </p:spPr>
        <p:txBody>
          <a:bodyPr/>
          <a:lstStyle/>
          <a:p>
            <a:pPr marL="0" indent="0" defTabSz="373887">
              <a:spcBef>
                <a:spcPts val="2600"/>
              </a:spcBef>
              <a:buSzTx/>
              <a:buNone/>
              <a:defRPr sz="2048"/>
            </a:pPr>
            <a:r>
              <a:t>Key steps Steps of the Algorithm</a:t>
            </a:r>
          </a:p>
          <a:p>
            <a:pPr marL="284479" indent="-284479" defTabSz="373887">
              <a:spcBef>
                <a:spcPts val="2600"/>
              </a:spcBef>
              <a:defRPr sz="2048"/>
            </a:pPr>
            <a:r>
              <a:rPr b="1"/>
              <a:t>Convert to Grayscale</a:t>
            </a:r>
            <a:r>
              <a:t>: The input image is transformed into a grayscale format to simplify processing.</a:t>
            </a:r>
          </a:p>
          <a:p>
            <a:pPr marL="284479" indent="-284479" defTabSz="373887">
              <a:spcBef>
                <a:spcPts val="2600"/>
              </a:spcBef>
              <a:defRPr sz="2048"/>
            </a:pPr>
            <a:r>
              <a:rPr b="1"/>
              <a:t>Compute Image Derivatives</a:t>
            </a:r>
            <a:r>
              <a:t>: The algorithm calculates the spatial derivatives (gradients) using convolution with Sobel operators.</a:t>
            </a:r>
          </a:p>
          <a:p>
            <a:pPr marL="284479" indent="-284479" defTabSz="373887">
              <a:spcBef>
                <a:spcPts val="2600"/>
              </a:spcBef>
              <a:defRPr sz="2048"/>
            </a:pPr>
            <a:r>
              <a:rPr b="1"/>
              <a:t>Construct Structure Tensor</a:t>
            </a:r>
            <a:r>
              <a:t>: The structure tensor is formed from the products of these derivatives, which helps in evaluating the intensity variations in different directions.</a:t>
            </a:r>
          </a:p>
          <a:p>
            <a:pPr marL="284479" indent="-284479" defTabSz="373887">
              <a:spcBef>
                <a:spcPts val="2600"/>
              </a:spcBef>
              <a:defRPr sz="2048"/>
            </a:pPr>
          </a:p>
          <a:p>
            <a:pPr marL="284479" indent="-284479" defTabSz="373887">
              <a:spcBef>
                <a:spcPts val="2600"/>
              </a:spcBef>
              <a:defRPr sz="2048"/>
            </a:pPr>
          </a:p>
          <a:p>
            <a:pPr marL="284479" indent="-284479" defTabSz="373887">
              <a:spcBef>
                <a:spcPts val="2600"/>
              </a:spcBef>
              <a:defRPr sz="2048"/>
            </a:pPr>
            <a:r>
              <a:rPr b="1"/>
              <a:t>Calculate Harris Response</a:t>
            </a:r>
            <a:r>
              <a:t>: A response function is computed from the structure tensor, which scores each pixel based on its likelihood of being a corner. High response values indicate corners.</a:t>
            </a:r>
          </a:p>
          <a:p>
            <a:pPr marL="0" indent="0" defTabSz="373887">
              <a:spcBef>
                <a:spcPts val="2600"/>
              </a:spcBef>
              <a:buSzTx/>
              <a:buNone/>
              <a:defRPr sz="2048"/>
            </a:pPr>
          </a:p>
        </p:txBody>
      </p:sp>
      <p:pic>
        <p:nvPicPr>
          <p:cNvPr id="164" name="Screenshot 2025-01-26 at 12.54.25 AM.png" descr="Screenshot 2025-01-26 at 12.54.25 AM.png"/>
          <p:cNvPicPr>
            <a:picLocks noChangeAspect="1"/>
          </p:cNvPicPr>
          <p:nvPr/>
        </p:nvPicPr>
        <p:blipFill>
          <a:blip r:embed="rId2">
            <a:extLst/>
          </a:blip>
          <a:stretch>
            <a:fillRect/>
          </a:stretch>
        </p:blipFill>
        <p:spPr>
          <a:xfrm>
            <a:off x="4356534" y="8477335"/>
            <a:ext cx="4491422" cy="866513"/>
          </a:xfrm>
          <a:prstGeom prst="rect">
            <a:avLst/>
          </a:prstGeom>
          <a:ln w="12700">
            <a:miter lim="400000"/>
          </a:ln>
        </p:spPr>
      </p:pic>
      <p:pic>
        <p:nvPicPr>
          <p:cNvPr id="165" name="Screenshot 2025-01-26 at 12.54.15 AM.png" descr="Screenshot 2025-01-26 at 12.54.15 AM.png"/>
          <p:cNvPicPr>
            <a:picLocks noChangeAspect="1"/>
          </p:cNvPicPr>
          <p:nvPr/>
        </p:nvPicPr>
        <p:blipFill>
          <a:blip r:embed="rId3">
            <a:extLst/>
          </a:blip>
          <a:stretch>
            <a:fillRect/>
          </a:stretch>
        </p:blipFill>
        <p:spPr>
          <a:xfrm>
            <a:off x="4670540" y="6347964"/>
            <a:ext cx="3289301" cy="9017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Harris Corner Detection"/>
          <p:cNvSpPr txBox="1"/>
          <p:nvPr>
            <p:ph type="title"/>
          </p:nvPr>
        </p:nvSpPr>
        <p:spPr>
          <a:xfrm>
            <a:off x="952500" y="952914"/>
            <a:ext cx="11099800" cy="2159001"/>
          </a:xfrm>
          <a:prstGeom prst="rect">
            <a:avLst/>
          </a:prstGeom>
        </p:spPr>
        <p:txBody>
          <a:bodyPr/>
          <a:lstStyle>
            <a:lvl1pPr defTabSz="484886">
              <a:defRPr sz="6640"/>
            </a:lvl1pPr>
          </a:lstStyle>
          <a:p>
            <a:pPr/>
            <a:r>
              <a:t>Harris Corner Detection</a:t>
            </a:r>
          </a:p>
        </p:txBody>
      </p:sp>
      <p:sp>
        <p:nvSpPr>
          <p:cNvPr id="168" name="The cv2.cornerharris() function in OpenCV is used to detect corners in an image based on the Harris Corner Detection algorithm.…"/>
          <p:cNvSpPr txBox="1"/>
          <p:nvPr>
            <p:ph type="body" idx="1"/>
          </p:nvPr>
        </p:nvSpPr>
        <p:spPr>
          <a:xfrm>
            <a:off x="952500" y="2713290"/>
            <a:ext cx="11269927" cy="6768382"/>
          </a:xfrm>
          <a:prstGeom prst="rect">
            <a:avLst/>
          </a:prstGeom>
        </p:spPr>
        <p:txBody>
          <a:bodyPr/>
          <a:lstStyle/>
          <a:p>
            <a:pPr marL="422275" indent="-422275" defTabSz="554990">
              <a:spcBef>
                <a:spcPts val="3900"/>
              </a:spcBef>
              <a:defRPr sz="3040"/>
            </a:pPr>
            <a:r>
              <a:t>The cv2.cornerharris() function in OpenCV is used to detect corners in an image based on the </a:t>
            </a:r>
            <a:r>
              <a:rPr b="1"/>
              <a:t>Harris Corner Detection algorithm</a:t>
            </a:r>
            <a:r>
              <a:t>. </a:t>
            </a:r>
          </a:p>
          <a:p>
            <a:pPr marL="422275" indent="-422275" defTabSz="554990">
              <a:spcBef>
                <a:spcPts val="3900"/>
              </a:spcBef>
              <a:defRPr sz="3040"/>
            </a:pPr>
            <a:r>
              <a:t>It computes a "corner response" matrix that highlights the strength of corner-like features in an image.</a:t>
            </a:r>
          </a:p>
          <a:p>
            <a:pPr marL="422275" indent="-422275" defTabSz="554990">
              <a:spcBef>
                <a:spcPts val="3900"/>
              </a:spcBef>
              <a:defRPr sz="3040"/>
            </a:pPr>
            <a:r>
              <a:rPr b="1"/>
              <a:t>Format</a:t>
            </a:r>
            <a:r>
              <a:t>: cv2.cornerHarris(src, blockSize, ksize, k).</a:t>
            </a:r>
          </a:p>
          <a:p>
            <a:pPr marL="422275" indent="-422275" defTabSz="554990">
              <a:spcBef>
                <a:spcPts val="3900"/>
              </a:spcBef>
              <a:defRPr sz="3040"/>
            </a:pPr>
            <a:r>
              <a:t>Here, k is Harris detector free parameter, typically in the range [0.04, 0.06].It determines the sensitivity of corner detection</a:t>
            </a:r>
          </a:p>
          <a:p>
            <a:pPr marL="422275" indent="-422275" defTabSz="554990">
              <a:spcBef>
                <a:spcPts val="3900"/>
              </a:spcBef>
              <a:defRPr sz="3040"/>
            </a:pPr>
            <a:r>
              <a:t>This function returns a 2D array of input size where each value represents the corner strength (response) at that pixel.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corners-moravec.png" descr="corners-moravec.png"/>
          <p:cNvPicPr>
            <a:picLocks noChangeAspect="1"/>
          </p:cNvPicPr>
          <p:nvPr/>
        </p:nvPicPr>
        <p:blipFill>
          <a:blip r:embed="rId2">
            <a:extLst/>
          </a:blip>
          <a:stretch>
            <a:fillRect/>
          </a:stretch>
        </p:blipFill>
        <p:spPr>
          <a:xfrm>
            <a:off x="2049026" y="2864252"/>
            <a:ext cx="9510147" cy="4860519"/>
          </a:xfrm>
          <a:prstGeom prst="rect">
            <a:avLst/>
          </a:prstGeom>
          <a:ln w="12700">
            <a:miter lim="400000"/>
          </a:ln>
        </p:spPr>
      </p:pic>
      <p:sp>
        <p:nvSpPr>
          <p:cNvPr id="171" name="Corner Detection"/>
          <p:cNvSpPr txBox="1"/>
          <p:nvPr>
            <p:ph type="title"/>
          </p:nvPr>
        </p:nvSpPr>
        <p:spPr>
          <a:xfrm>
            <a:off x="952500" y="952914"/>
            <a:ext cx="11099800" cy="2159001"/>
          </a:xfrm>
          <a:prstGeom prst="rect">
            <a:avLst/>
          </a:prstGeom>
        </p:spPr>
        <p:txBody>
          <a:bodyPr/>
          <a:lstStyle>
            <a:lvl1pPr defTabSz="484886">
              <a:defRPr sz="6640"/>
            </a:lvl1pPr>
          </a:lstStyle>
          <a:p>
            <a:pPr/>
            <a:r>
              <a:t>Corner Detection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Understanding LIME: Local Interpretable Model-agnostic Explanations"/>
          <p:cNvSpPr txBox="1"/>
          <p:nvPr>
            <p:ph type="title"/>
          </p:nvPr>
        </p:nvSpPr>
        <p:spPr>
          <a:xfrm>
            <a:off x="952500" y="952914"/>
            <a:ext cx="11099800" cy="2159001"/>
          </a:xfrm>
          <a:prstGeom prst="rect">
            <a:avLst/>
          </a:prstGeom>
        </p:spPr>
        <p:txBody>
          <a:bodyPr/>
          <a:lstStyle>
            <a:lvl1pPr defTabSz="321310">
              <a:defRPr sz="4400"/>
            </a:lvl1pPr>
          </a:lstStyle>
          <a:p>
            <a:pPr/>
            <a:r>
              <a:t>Understanding LIME: Local Interpretable Model-agnostic Explanations</a:t>
            </a:r>
          </a:p>
        </p:txBody>
      </p:sp>
      <p:sp>
        <p:nvSpPr>
          <p:cNvPr id="174" name="Developed by Marco Ribeiro in 2016, it provides a method to explain predictions made by machine learning models.…"/>
          <p:cNvSpPr txBox="1"/>
          <p:nvPr>
            <p:ph type="body" idx="1"/>
          </p:nvPr>
        </p:nvSpPr>
        <p:spPr>
          <a:xfrm>
            <a:off x="952500" y="2713290"/>
            <a:ext cx="11269927" cy="6768382"/>
          </a:xfrm>
          <a:prstGeom prst="rect">
            <a:avLst/>
          </a:prstGeom>
        </p:spPr>
        <p:txBody>
          <a:bodyPr/>
          <a:lstStyle/>
          <a:p>
            <a:pPr/>
            <a:r>
              <a:t>Developed by Marco Ribeiro in 2016, it provides a method to explain predictions made by machine learning models.</a:t>
            </a:r>
          </a:p>
          <a:p>
            <a:pPr/>
            <a:r>
              <a:t>Key Features of LIME includes: </a:t>
            </a:r>
          </a:p>
          <a:p>
            <a:pPr marL="635000" indent="-635000">
              <a:buSzPct val="100000"/>
              <a:buAutoNum type="arabicPeriod" startAt="1"/>
            </a:pPr>
            <a:r>
              <a:rPr b="1"/>
              <a:t>Model Agnostic</a:t>
            </a:r>
            <a:r>
              <a:t>: Works with any machine learning model, regardless of its architecture.</a:t>
            </a:r>
          </a:p>
          <a:p>
            <a:pPr marL="635000" indent="-635000">
              <a:buSzPct val="100000"/>
              <a:buAutoNum type="arabicPeriod" startAt="1"/>
            </a:pPr>
            <a:r>
              <a:rPr b="1"/>
              <a:t>Local</a:t>
            </a:r>
            <a:r>
              <a:t>: Focuses on explaining predictions for individual instances rather than the entire model.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Understanding LIME: How LIME Works"/>
          <p:cNvSpPr txBox="1"/>
          <p:nvPr>
            <p:ph type="title"/>
          </p:nvPr>
        </p:nvSpPr>
        <p:spPr>
          <a:xfrm>
            <a:off x="952500" y="952914"/>
            <a:ext cx="11269927" cy="1116560"/>
          </a:xfrm>
          <a:prstGeom prst="rect">
            <a:avLst/>
          </a:prstGeom>
        </p:spPr>
        <p:txBody>
          <a:bodyPr/>
          <a:lstStyle>
            <a:lvl1pPr defTabSz="356362">
              <a:defRPr sz="4880"/>
            </a:lvl1pPr>
          </a:lstStyle>
          <a:p>
            <a:pPr/>
            <a:r>
              <a:t>Understanding LIME: How LIME Works</a:t>
            </a:r>
          </a:p>
        </p:txBody>
      </p:sp>
      <p:sp>
        <p:nvSpPr>
          <p:cNvPr id="177" name="Select Model and Reference Point: Choose the machine learning model and a specific instance to explain.…"/>
          <p:cNvSpPr txBox="1"/>
          <p:nvPr>
            <p:ph type="body" idx="1"/>
          </p:nvPr>
        </p:nvSpPr>
        <p:spPr>
          <a:xfrm>
            <a:off x="952500" y="2356209"/>
            <a:ext cx="11269927" cy="6768382"/>
          </a:xfrm>
          <a:prstGeom prst="rect">
            <a:avLst/>
          </a:prstGeom>
        </p:spPr>
        <p:txBody>
          <a:bodyPr/>
          <a:lstStyle/>
          <a:p>
            <a:pPr marL="391159" indent="-391159" defTabSz="514095">
              <a:spcBef>
                <a:spcPts val="3600"/>
              </a:spcBef>
              <a:defRPr sz="2816"/>
            </a:pPr>
            <a:r>
              <a:rPr b="1"/>
              <a:t>Select Model and Reference Point</a:t>
            </a:r>
            <a:r>
              <a:t>: Choose the machine learning model and a specific instance to explain.</a:t>
            </a:r>
          </a:p>
          <a:p>
            <a:pPr marL="391159" indent="-391159" defTabSz="514095">
              <a:spcBef>
                <a:spcPts val="3600"/>
              </a:spcBef>
              <a:defRPr sz="2816"/>
            </a:pPr>
            <a:r>
              <a:rPr b="1"/>
              <a:t>Generate Data Points</a:t>
            </a:r>
            <a:r>
              <a:t>: Create synthetic data points around the reference point using a normal distribution.</a:t>
            </a:r>
          </a:p>
          <a:p>
            <a:pPr marL="391159" indent="-391159" defTabSz="514095">
              <a:spcBef>
                <a:spcPts val="3600"/>
              </a:spcBef>
              <a:defRPr sz="2816"/>
            </a:pPr>
            <a:r>
              <a:rPr b="1"/>
              <a:t>Predict Outcomes</a:t>
            </a:r>
            <a:r>
              <a:t>: Use the original model to predict outcomes for these synthetic points.</a:t>
            </a:r>
          </a:p>
          <a:p>
            <a:pPr marL="391159" indent="-391159" defTabSz="514095">
              <a:spcBef>
                <a:spcPts val="3600"/>
              </a:spcBef>
              <a:defRPr sz="2816"/>
            </a:pPr>
            <a:r>
              <a:rPr b="1"/>
              <a:t>Weight Points</a:t>
            </a:r>
            <a:r>
              <a:t>: Assign weights to these points based on their proximity to the reference point using a Gaussian (RBF) Kernel.</a:t>
            </a:r>
          </a:p>
          <a:p>
            <a:pPr marL="391159" indent="-391159" defTabSz="514095">
              <a:spcBef>
                <a:spcPts val="3600"/>
              </a:spcBef>
              <a:defRPr sz="2816"/>
            </a:pPr>
            <a:r>
              <a:rPr b="1"/>
              <a:t>Train Surrogate Model</a:t>
            </a:r>
            <a:r>
              <a:t>: Fit a simple, interpretable model (like Linear Regression) to these weighted points to approximate the original model locally.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Introduction"/>
          <p:cNvSpPr txBox="1"/>
          <p:nvPr>
            <p:ph type="title"/>
          </p:nvPr>
        </p:nvSpPr>
        <p:spPr>
          <a:prstGeom prst="rect">
            <a:avLst/>
          </a:prstGeom>
        </p:spPr>
        <p:txBody>
          <a:bodyPr/>
          <a:lstStyle/>
          <a:p>
            <a:pPr/>
            <a:r>
              <a:t>Introduction</a:t>
            </a:r>
          </a:p>
        </p:txBody>
      </p:sp>
      <p:sp>
        <p:nvSpPr>
          <p:cNvPr id="124" name="An image is a visual representation that can be in the form of photographs, graphics, or video frames. In digital terms, it is stored as a binary representation of visual data.…"/>
          <p:cNvSpPr txBox="1"/>
          <p:nvPr>
            <p:ph type="body" idx="1"/>
          </p:nvPr>
        </p:nvSpPr>
        <p:spPr>
          <a:prstGeom prst="rect">
            <a:avLst/>
          </a:prstGeom>
        </p:spPr>
        <p:txBody>
          <a:bodyPr/>
          <a:lstStyle/>
          <a:p>
            <a:pPr/>
            <a:r>
              <a:t>An image is a </a:t>
            </a:r>
            <a:r>
              <a:rPr b="1"/>
              <a:t>visual representation</a:t>
            </a:r>
            <a:r>
              <a:t> that can be in the form of photographs, graphics, or video frames. In digital terms, it is stored as a binary representation of visual data.</a:t>
            </a:r>
          </a:p>
          <a:p>
            <a:pPr/>
            <a:r>
              <a:t>Images are composed of </a:t>
            </a:r>
            <a:r>
              <a:rPr b="1"/>
              <a:t>pixels</a:t>
            </a:r>
            <a:r>
              <a:t>, which are the smallest units of a digital image. Each pixel has a specific color and intensity</a:t>
            </a:r>
          </a:p>
          <a:p>
            <a:pPr/>
            <a:r>
              <a:t>Color depth refers to the number of bits used to represent the color of a single pixel.</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Screenshot 2025-01-26 at 7.28.06 AM.png" descr="Screenshot 2025-01-26 at 7.28.06 AM.png"/>
          <p:cNvPicPr>
            <a:picLocks noChangeAspect="1"/>
          </p:cNvPicPr>
          <p:nvPr/>
        </p:nvPicPr>
        <p:blipFill>
          <a:blip r:embed="rId2">
            <a:extLst/>
          </a:blip>
          <a:stretch>
            <a:fillRect/>
          </a:stretch>
        </p:blipFill>
        <p:spPr>
          <a:xfrm>
            <a:off x="930275" y="586613"/>
            <a:ext cx="11144250" cy="7317610"/>
          </a:xfrm>
          <a:prstGeom prst="rect">
            <a:avLst/>
          </a:prstGeom>
          <a:ln w="12700">
            <a:miter lim="400000"/>
          </a:ln>
        </p:spPr>
      </p:pic>
      <p:pic>
        <p:nvPicPr>
          <p:cNvPr id="180" name="Screenshot 2025-01-26 at 7.53.23 AM.png" descr="Screenshot 2025-01-26 at 7.53.23 AM.png"/>
          <p:cNvPicPr>
            <a:picLocks noChangeAspect="1"/>
          </p:cNvPicPr>
          <p:nvPr/>
        </p:nvPicPr>
        <p:blipFill>
          <a:blip r:embed="rId3">
            <a:extLst/>
          </a:blip>
          <a:stretch>
            <a:fillRect/>
          </a:stretch>
        </p:blipFill>
        <p:spPr>
          <a:xfrm>
            <a:off x="2573712" y="7270639"/>
            <a:ext cx="8356601" cy="17272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Understanding LIME: Limitations of LIME"/>
          <p:cNvSpPr txBox="1"/>
          <p:nvPr>
            <p:ph type="title"/>
          </p:nvPr>
        </p:nvSpPr>
        <p:spPr>
          <a:xfrm>
            <a:off x="952500" y="952914"/>
            <a:ext cx="11269927" cy="1116560"/>
          </a:xfrm>
          <a:prstGeom prst="rect">
            <a:avLst/>
          </a:prstGeom>
        </p:spPr>
        <p:txBody>
          <a:bodyPr/>
          <a:lstStyle>
            <a:lvl1pPr defTabSz="338835">
              <a:defRPr sz="4640"/>
            </a:lvl1pPr>
          </a:lstStyle>
          <a:p>
            <a:pPr/>
            <a:r>
              <a:t>Understanding LIME: Limitations of LIME</a:t>
            </a:r>
          </a:p>
        </p:txBody>
      </p:sp>
      <p:sp>
        <p:nvSpPr>
          <p:cNvPr id="183" name="Instability: The explanations can vary depending on how perturbed samples are generated or how kernel widths are chosen.…"/>
          <p:cNvSpPr txBox="1"/>
          <p:nvPr>
            <p:ph type="body" idx="1"/>
          </p:nvPr>
        </p:nvSpPr>
        <p:spPr>
          <a:xfrm>
            <a:off x="952500" y="2356209"/>
            <a:ext cx="11269927" cy="6768382"/>
          </a:xfrm>
          <a:prstGeom prst="rect">
            <a:avLst/>
          </a:prstGeom>
        </p:spPr>
        <p:txBody>
          <a:bodyPr/>
          <a:lstStyle/>
          <a:p>
            <a:pPr/>
            <a:r>
              <a:t>Instability: The explanations can vary depending on how perturbed samples are generated or how kernel widths are chosen.</a:t>
            </a:r>
          </a:p>
          <a:p>
            <a:pPr/>
            <a:r>
              <a:t>Local Validity Only: Explanations are valid only in the vicinity of the selected instance and may not generalize globally.</a:t>
            </a:r>
          </a:p>
          <a:p>
            <a:pPr/>
            <a:r>
              <a:t>Complexity Choices: The user must carefully select parameters like kernel width and surrogate model complexity, which can influence results significantly.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GradCAM: Gradient-weighted Class Activation Mapping"/>
          <p:cNvSpPr txBox="1"/>
          <p:nvPr>
            <p:ph type="title"/>
          </p:nvPr>
        </p:nvSpPr>
        <p:spPr>
          <a:xfrm>
            <a:off x="952500" y="952914"/>
            <a:ext cx="11269927" cy="1231526"/>
          </a:xfrm>
          <a:prstGeom prst="rect">
            <a:avLst/>
          </a:prstGeom>
        </p:spPr>
        <p:txBody>
          <a:bodyPr/>
          <a:lstStyle>
            <a:lvl1pPr defTabSz="268731">
              <a:defRPr sz="3680"/>
            </a:lvl1pPr>
          </a:lstStyle>
          <a:p>
            <a:pPr/>
            <a:r>
              <a:t>GradCAM: Gradient-weighted Class Activation Mapping</a:t>
            </a:r>
          </a:p>
        </p:txBody>
      </p:sp>
      <p:sp>
        <p:nvSpPr>
          <p:cNvPr id="186" name="Grad-CAM is a powerful technique that provides visual explanations for the predictions made by convolutional neural networks (CNNs).…"/>
          <p:cNvSpPr txBox="1"/>
          <p:nvPr>
            <p:ph type="body" idx="1"/>
          </p:nvPr>
        </p:nvSpPr>
        <p:spPr>
          <a:xfrm>
            <a:off x="952500" y="2356209"/>
            <a:ext cx="11269927" cy="6768382"/>
          </a:xfrm>
          <a:prstGeom prst="rect">
            <a:avLst/>
          </a:prstGeom>
        </p:spPr>
        <p:txBody>
          <a:bodyPr/>
          <a:lstStyle/>
          <a:p>
            <a:pPr marL="422275" indent="-422275" defTabSz="554990">
              <a:spcBef>
                <a:spcPts val="3900"/>
              </a:spcBef>
              <a:defRPr sz="3040"/>
            </a:pPr>
            <a:r>
              <a:t> Grad-CAM is a powerful technique that provides visual explanations for the predictions made by convolutional neural networks (CNNs).</a:t>
            </a:r>
          </a:p>
          <a:p>
            <a:pPr marL="422275" indent="-422275" defTabSz="554990">
              <a:spcBef>
                <a:spcPts val="3900"/>
              </a:spcBef>
              <a:defRPr sz="3040"/>
            </a:pPr>
            <a:r>
              <a:t> Grad-CAM is an explainability method that highlights the regions of an image that contribute most to a model's classification decision. </a:t>
            </a:r>
          </a:p>
          <a:p>
            <a:pPr marL="422275" indent="-422275" defTabSz="554990">
              <a:spcBef>
                <a:spcPts val="3900"/>
              </a:spcBef>
              <a:defRPr sz="3040"/>
            </a:pPr>
            <a:r>
              <a:t>It operates by utilizing the gradients of the output class score with respect to the feature maps from the final convolutional layer of a CNN. </a:t>
            </a:r>
          </a:p>
          <a:p>
            <a:pPr marL="422275" indent="-422275" defTabSz="554990">
              <a:spcBef>
                <a:spcPts val="3900"/>
              </a:spcBef>
              <a:defRPr sz="3040"/>
            </a:pPr>
            <a:r>
              <a:t>This allows Grad-CAM to visualize which parts of an image are most influential in the model's decision-making process.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GradCAM: Gradient-weighted Class Activation Mapping"/>
          <p:cNvSpPr txBox="1"/>
          <p:nvPr>
            <p:ph type="title"/>
          </p:nvPr>
        </p:nvSpPr>
        <p:spPr>
          <a:xfrm>
            <a:off x="952500" y="952914"/>
            <a:ext cx="11269927" cy="1231526"/>
          </a:xfrm>
          <a:prstGeom prst="rect">
            <a:avLst/>
          </a:prstGeom>
        </p:spPr>
        <p:txBody>
          <a:bodyPr/>
          <a:lstStyle>
            <a:lvl1pPr defTabSz="268731">
              <a:defRPr sz="3680"/>
            </a:lvl1pPr>
          </a:lstStyle>
          <a:p>
            <a:pPr/>
            <a:r>
              <a:t>GradCAM: Gradient-weighted Class Activation Mapping</a:t>
            </a:r>
          </a:p>
        </p:txBody>
      </p:sp>
      <p:sp>
        <p:nvSpPr>
          <p:cNvPr id="189" name="Compute Gradients: Find out how much the model's prediction changes when each feature map (a layer of processed image data) changes. This tells us which feature maps are most important for the prediction.…"/>
          <p:cNvSpPr txBox="1"/>
          <p:nvPr>
            <p:ph type="body" idx="1"/>
          </p:nvPr>
        </p:nvSpPr>
        <p:spPr>
          <a:xfrm>
            <a:off x="952500" y="2356209"/>
            <a:ext cx="11269927" cy="6768382"/>
          </a:xfrm>
          <a:prstGeom prst="rect">
            <a:avLst/>
          </a:prstGeom>
        </p:spPr>
        <p:txBody>
          <a:bodyPr/>
          <a:lstStyle/>
          <a:p>
            <a:pPr marL="360045" indent="-360045" defTabSz="473201">
              <a:spcBef>
                <a:spcPts val="3400"/>
              </a:spcBef>
              <a:defRPr sz="2592"/>
            </a:pPr>
            <a:r>
              <a:t> Compute Gradients: Find out how much the model's prediction changes when each feature map (a layer of processed image data) changes. This tells us which feature maps are most important for the prediction.</a:t>
            </a:r>
          </a:p>
          <a:p>
            <a:pPr marL="360045" indent="-360045" defTabSz="473201">
              <a:spcBef>
                <a:spcPts val="3400"/>
              </a:spcBef>
              <a:defRPr sz="2592"/>
            </a:pPr>
            <a:r>
              <a:t>Calculate Weights: Average the importance of each feature map across its entire area (using global average pooling). These averages become the "weights" that show how much each feature map contributes to the prediction.</a:t>
            </a:r>
          </a:p>
          <a:p>
            <a:pPr marL="360045" indent="-360045" defTabSz="473201">
              <a:spcBef>
                <a:spcPts val="3400"/>
              </a:spcBef>
              <a:defRPr sz="2592"/>
            </a:pPr>
            <a:r>
              <a:t>Create Heatmap: Combine the feature maps using their weights, and keep only the positive values (using a ReLU function). This creates a heatmap that highlights the important regions of the image for the prediction.</a:t>
            </a:r>
          </a:p>
          <a:p>
            <a:pPr marL="360045" indent="-360045" defTabSz="473201">
              <a:spcBef>
                <a:spcPts val="3400"/>
              </a:spcBef>
              <a:defRPr sz="2592"/>
            </a:pPr>
            <a:r>
              <a:t>Overlay Heatmap: Place the heatmap on top of the original image to visually show which parts of the image influenced the model's decision.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GradCAM: Gradient-weighted Class Activation Mapping"/>
          <p:cNvSpPr txBox="1"/>
          <p:nvPr>
            <p:ph type="title"/>
          </p:nvPr>
        </p:nvSpPr>
        <p:spPr>
          <a:xfrm>
            <a:off x="952500" y="952914"/>
            <a:ext cx="11269927" cy="1231526"/>
          </a:xfrm>
          <a:prstGeom prst="rect">
            <a:avLst/>
          </a:prstGeom>
        </p:spPr>
        <p:txBody>
          <a:bodyPr/>
          <a:lstStyle>
            <a:lvl1pPr defTabSz="268731">
              <a:defRPr sz="3680"/>
            </a:lvl1pPr>
          </a:lstStyle>
          <a:p>
            <a:pPr/>
            <a:r>
              <a:t>GradCAM: Gradient-weighted Class Activation Mapping</a:t>
            </a:r>
          </a:p>
        </p:txBody>
      </p:sp>
      <p:pic>
        <p:nvPicPr>
          <p:cNvPr id="192" name="1__L2hUgxVmj_EZRZ7Dyxgvw.webp" descr="1__L2hUgxVmj_EZRZ7Dyxgvw.webp"/>
          <p:cNvPicPr>
            <a:picLocks noChangeAspect="1"/>
          </p:cNvPicPr>
          <p:nvPr/>
        </p:nvPicPr>
        <p:blipFill>
          <a:blip r:embed="rId2">
            <a:extLst/>
          </a:blip>
          <a:stretch>
            <a:fillRect/>
          </a:stretch>
        </p:blipFill>
        <p:spPr>
          <a:xfrm>
            <a:off x="1016000" y="3152427"/>
            <a:ext cx="10972801" cy="4572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Model Training and Testing"/>
          <p:cNvSpPr txBox="1"/>
          <p:nvPr>
            <p:ph type="title"/>
          </p:nvPr>
        </p:nvSpPr>
        <p:spPr>
          <a:xfrm>
            <a:off x="952500" y="952914"/>
            <a:ext cx="11269927" cy="1231526"/>
          </a:xfrm>
          <a:prstGeom prst="rect">
            <a:avLst/>
          </a:prstGeom>
        </p:spPr>
        <p:txBody>
          <a:bodyPr/>
          <a:lstStyle>
            <a:lvl1pPr defTabSz="514095">
              <a:defRPr sz="7040"/>
            </a:lvl1pPr>
          </a:lstStyle>
          <a:p>
            <a:pPr/>
            <a:r>
              <a:t>Model Training and Testing</a:t>
            </a:r>
          </a:p>
        </p:txBody>
      </p:sp>
      <p:sp>
        <p:nvSpPr>
          <p:cNvPr id="195" name="Before training a model, it is essential to divide the dataset into two main subsets: the training set and the test set.…"/>
          <p:cNvSpPr txBox="1"/>
          <p:nvPr>
            <p:ph type="body" idx="1"/>
          </p:nvPr>
        </p:nvSpPr>
        <p:spPr>
          <a:xfrm>
            <a:off x="952500" y="2356209"/>
            <a:ext cx="11269927" cy="6768382"/>
          </a:xfrm>
          <a:prstGeom prst="rect">
            <a:avLst/>
          </a:prstGeom>
        </p:spPr>
        <p:txBody>
          <a:bodyPr/>
          <a:lstStyle/>
          <a:p>
            <a:pPr/>
            <a:r>
              <a:t>Before training a model, it is essential to divide the dataset into two main subsets: the training set and the test set.</a:t>
            </a:r>
          </a:p>
          <a:p>
            <a:pPr/>
            <a:r>
              <a:t>The training set is used to train the model, while the test set evaluates its performance on unseen data.</a:t>
            </a:r>
          </a:p>
          <a:p>
            <a:pPr/>
            <a:r>
              <a:rPr b="1"/>
              <a:t>Train-Test Split</a:t>
            </a:r>
            <a:r>
              <a:t>: A common approach is to split the dataset into 70-80% for training and 20-30% for testing.</a:t>
            </a:r>
          </a:p>
          <a:p>
            <a:pPr/>
            <a:r>
              <a:rPr b="1"/>
              <a:t>Cross-Validation</a:t>
            </a:r>
            <a:r>
              <a:t>: This technique involves dividing the dataset into multiple subsets (folds) and training/testing the model several times to ensure robustness.Example: k-fold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Model Training and Testing"/>
          <p:cNvSpPr txBox="1"/>
          <p:nvPr>
            <p:ph type="title"/>
          </p:nvPr>
        </p:nvSpPr>
        <p:spPr>
          <a:xfrm>
            <a:off x="952500" y="952914"/>
            <a:ext cx="11269927" cy="1231526"/>
          </a:xfrm>
          <a:prstGeom prst="rect">
            <a:avLst/>
          </a:prstGeom>
        </p:spPr>
        <p:txBody>
          <a:bodyPr/>
          <a:lstStyle>
            <a:lvl1pPr defTabSz="514095">
              <a:defRPr sz="7040"/>
            </a:lvl1pPr>
          </a:lstStyle>
          <a:p>
            <a:pPr/>
            <a:r>
              <a:t>Model Training and Testing</a:t>
            </a:r>
          </a:p>
        </p:txBody>
      </p:sp>
      <p:sp>
        <p:nvSpPr>
          <p:cNvPr id="198" name="Data preprocessing is critical for improving model performance. Common preprocessing steps include:…"/>
          <p:cNvSpPr txBox="1"/>
          <p:nvPr>
            <p:ph type="body" idx="1"/>
          </p:nvPr>
        </p:nvSpPr>
        <p:spPr>
          <a:xfrm>
            <a:off x="952500" y="2356209"/>
            <a:ext cx="11269927" cy="6768382"/>
          </a:xfrm>
          <a:prstGeom prst="rect">
            <a:avLst/>
          </a:prstGeom>
        </p:spPr>
        <p:txBody>
          <a:bodyPr/>
          <a:lstStyle/>
          <a:p>
            <a:pPr/>
            <a:r>
              <a:t>Data preprocessing is critical for improving model performance. Common preprocessing steps include:</a:t>
            </a:r>
          </a:p>
          <a:p>
            <a:pPr/>
            <a:r>
              <a:rPr b="1"/>
              <a:t>Resizing</a:t>
            </a:r>
            <a:r>
              <a:t>: Adjusting image dimensions to match the input size required by the model.</a:t>
            </a:r>
          </a:p>
          <a:p>
            <a:pPr/>
            <a:r>
              <a:rPr b="1"/>
              <a:t>Normalization</a:t>
            </a:r>
            <a:r>
              <a:t>: Scaling pixel values (e.g., from 0-255 to 0-1) to ensure uniformity and improve convergence during training.</a:t>
            </a:r>
          </a:p>
          <a:p>
            <a:pPr/>
            <a:r>
              <a:rPr b="1"/>
              <a:t>Augmentation</a:t>
            </a:r>
            <a:r>
              <a:t>: Applying transformations (e.g., rotation, flipping, zooming) to increase dataset diversity and reduce overfitting.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Screenshot 2025-01-26 at 8.44.20 AM.png" descr="Screenshot 2025-01-26 at 8.44.20 AM.png"/>
          <p:cNvPicPr>
            <a:picLocks noChangeAspect="1"/>
          </p:cNvPicPr>
          <p:nvPr/>
        </p:nvPicPr>
        <p:blipFill>
          <a:blip r:embed="rId2">
            <a:extLst/>
          </a:blip>
          <a:stretch>
            <a:fillRect/>
          </a:stretch>
        </p:blipFill>
        <p:spPr>
          <a:xfrm>
            <a:off x="787400" y="6108395"/>
            <a:ext cx="11430001" cy="2628901"/>
          </a:xfrm>
          <a:prstGeom prst="rect">
            <a:avLst/>
          </a:prstGeom>
          <a:ln w="12700">
            <a:miter lim="400000"/>
          </a:ln>
        </p:spPr>
      </p:pic>
      <p:pic>
        <p:nvPicPr>
          <p:cNvPr id="201" name="Screenshot 2025-01-26 at 8.44.15 AM.png" descr="Screenshot 2025-01-26 at 8.44.15 AM.png"/>
          <p:cNvPicPr>
            <a:picLocks noChangeAspect="1"/>
          </p:cNvPicPr>
          <p:nvPr/>
        </p:nvPicPr>
        <p:blipFill>
          <a:blip r:embed="rId3">
            <a:extLst/>
          </a:blip>
          <a:stretch>
            <a:fillRect/>
          </a:stretch>
        </p:blipFill>
        <p:spPr>
          <a:xfrm>
            <a:off x="758163" y="2279028"/>
            <a:ext cx="11658601" cy="33528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Screenshot 2025-01-26 at 8.45.21 AM.png" descr="Screenshot 2025-01-26 at 8.45.21 AM.png"/>
          <p:cNvPicPr>
            <a:picLocks noChangeAspect="1"/>
          </p:cNvPicPr>
          <p:nvPr/>
        </p:nvPicPr>
        <p:blipFill>
          <a:blip r:embed="rId2">
            <a:extLst/>
          </a:blip>
          <a:stretch>
            <a:fillRect/>
          </a:stretch>
        </p:blipFill>
        <p:spPr>
          <a:xfrm>
            <a:off x="946808" y="3199095"/>
            <a:ext cx="11375213" cy="286671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Model Training and Testing"/>
          <p:cNvSpPr txBox="1"/>
          <p:nvPr>
            <p:ph type="title"/>
          </p:nvPr>
        </p:nvSpPr>
        <p:spPr>
          <a:xfrm>
            <a:off x="952500" y="952914"/>
            <a:ext cx="11269927" cy="1231526"/>
          </a:xfrm>
          <a:prstGeom prst="rect">
            <a:avLst/>
          </a:prstGeom>
        </p:spPr>
        <p:txBody>
          <a:bodyPr/>
          <a:lstStyle>
            <a:lvl1pPr defTabSz="514095">
              <a:defRPr sz="7040"/>
            </a:lvl1pPr>
          </a:lstStyle>
          <a:p>
            <a:pPr/>
            <a:r>
              <a:t>Model Training and Testing</a:t>
            </a:r>
          </a:p>
        </p:txBody>
      </p:sp>
      <p:sp>
        <p:nvSpPr>
          <p:cNvPr id="206" name="Accuracy: The ratio of correctly predicted instances to total instances.…"/>
          <p:cNvSpPr txBox="1"/>
          <p:nvPr>
            <p:ph type="body" idx="1"/>
          </p:nvPr>
        </p:nvSpPr>
        <p:spPr>
          <a:xfrm>
            <a:off x="952500" y="2356209"/>
            <a:ext cx="11269927" cy="6768382"/>
          </a:xfrm>
          <a:prstGeom prst="rect">
            <a:avLst/>
          </a:prstGeom>
        </p:spPr>
        <p:txBody>
          <a:bodyPr/>
          <a:lstStyle/>
          <a:p>
            <a:pPr/>
            <a:r>
              <a:rPr b="1"/>
              <a:t>Accuracy</a:t>
            </a:r>
            <a:r>
              <a:t>: The ratio of correctly predicted instances to total instances.</a:t>
            </a:r>
          </a:p>
          <a:p>
            <a:pPr/>
            <a:r>
              <a:rPr b="1"/>
              <a:t>Precision</a:t>
            </a:r>
            <a:r>
              <a:t>: The ratio of true positive predictions to the sum of true positives and false positives. It measures how many selected items are relevant.</a:t>
            </a:r>
          </a:p>
          <a:p>
            <a:pPr/>
            <a:r>
              <a:rPr b="1"/>
              <a:t>Recall</a:t>
            </a:r>
            <a:r>
              <a:t>: The ratio of true positive predictions to the sum of true positives and false negatives. It measures how many relevant items are selected.</a:t>
            </a:r>
          </a:p>
          <a:p>
            <a:pPr/>
            <a:r>
              <a:rPr b="1"/>
              <a:t>F1-score</a:t>
            </a:r>
            <a:r>
              <a:t>: The harmonic mean of precision and recall, providing a balance between them.</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troduction"/>
          <p:cNvSpPr txBox="1"/>
          <p:nvPr>
            <p:ph type="title"/>
          </p:nvPr>
        </p:nvSpPr>
        <p:spPr>
          <a:prstGeom prst="rect">
            <a:avLst/>
          </a:prstGeom>
        </p:spPr>
        <p:txBody>
          <a:bodyPr/>
          <a:lstStyle/>
          <a:p>
            <a:pPr/>
            <a:r>
              <a:t>Introduction</a:t>
            </a:r>
          </a:p>
        </p:txBody>
      </p:sp>
      <p:sp>
        <p:nvSpPr>
          <p:cNvPr id="127" name="A digital image is fundamentally composed of pixels, which are the smallest elements that make up the image.…"/>
          <p:cNvSpPr txBox="1"/>
          <p:nvPr>
            <p:ph type="body" sz="half" idx="1"/>
          </p:nvPr>
        </p:nvSpPr>
        <p:spPr>
          <a:xfrm>
            <a:off x="1021962" y="2860625"/>
            <a:ext cx="10960876" cy="4032350"/>
          </a:xfrm>
          <a:prstGeom prst="rect">
            <a:avLst/>
          </a:prstGeom>
        </p:spPr>
        <p:txBody>
          <a:bodyPr/>
          <a:lstStyle/>
          <a:p>
            <a:pPr/>
            <a:r>
              <a:t>A digital image is fundamentally composed of </a:t>
            </a:r>
            <a:r>
              <a:rPr b="1"/>
              <a:t>pixels</a:t>
            </a:r>
            <a:r>
              <a:t>, which are the smallest elements that make up the image. </a:t>
            </a:r>
          </a:p>
          <a:p>
            <a:pPr/>
            <a:r>
              <a:t>Each pixel is characterized by its </a:t>
            </a:r>
            <a:r>
              <a:rPr b="1"/>
              <a:t>spatial coordinates</a:t>
            </a:r>
            <a:r>
              <a:t> within the image space and its </a:t>
            </a:r>
            <a:r>
              <a:rPr b="1"/>
              <a:t>intensity</a:t>
            </a:r>
            <a:r>
              <a:t> or gray level.</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Reference"/>
          <p:cNvSpPr txBox="1"/>
          <p:nvPr>
            <p:ph type="title"/>
          </p:nvPr>
        </p:nvSpPr>
        <p:spPr>
          <a:prstGeom prst="rect">
            <a:avLst/>
          </a:prstGeom>
        </p:spPr>
        <p:txBody>
          <a:bodyPr/>
          <a:lstStyle/>
          <a:p>
            <a:pPr/>
            <a:r>
              <a:t>Reference</a:t>
            </a:r>
          </a:p>
        </p:txBody>
      </p:sp>
      <p:sp>
        <p:nvSpPr>
          <p:cNvPr id="209" name="https://machinelearningmastery.com/opencv_edges_and_corners/…"/>
          <p:cNvSpPr txBox="1"/>
          <p:nvPr>
            <p:ph type="body" idx="1"/>
          </p:nvPr>
        </p:nvSpPr>
        <p:spPr>
          <a:xfrm>
            <a:off x="952500" y="2590800"/>
            <a:ext cx="11313343" cy="6895822"/>
          </a:xfrm>
          <a:prstGeom prst="rect">
            <a:avLst/>
          </a:prstGeom>
        </p:spPr>
        <p:txBody>
          <a:bodyPr/>
          <a:lstStyle/>
          <a:p>
            <a:pPr marL="328929" indent="-328929" defTabSz="432308">
              <a:spcBef>
                <a:spcPts val="3100"/>
              </a:spcBef>
              <a:defRPr sz="2368"/>
            </a:pPr>
            <a:r>
              <a:rPr u="sng">
                <a:hlinkClick r:id="rId2" invalidUrl="" action="" tgtFrame="" tooltip="" history="1" highlightClick="0" endSnd="0"/>
              </a:rPr>
              <a:t>https://machinelearningmastery.com</a:t>
            </a:r>
            <a:r>
              <a:t>/opencv_edges_and_corners/</a:t>
            </a:r>
          </a:p>
          <a:p>
            <a:pPr marL="328929" indent="-328929" defTabSz="432308">
              <a:spcBef>
                <a:spcPts val="3100"/>
              </a:spcBef>
              <a:defRPr sz="2368"/>
            </a:pPr>
            <a:r>
              <a:rPr u="sng">
                <a:hlinkClick r:id="rId3" invalidUrl="" action="" tgtFrame="" tooltip="" history="1" highlightClick="0" endSnd="0"/>
              </a:rPr>
              <a:t>https://machinelearningmastery.com/how-to-read-write-display-images-in-opencv-and-converting-color-spaces/</a:t>
            </a:r>
          </a:p>
          <a:p>
            <a:pPr marL="328929" indent="-328929" defTabSz="432308">
              <a:spcBef>
                <a:spcPts val="3100"/>
              </a:spcBef>
              <a:defRPr sz="2368"/>
            </a:pPr>
            <a:r>
              <a:rPr u="sng">
                <a:hlinkClick r:id="rId4" invalidUrl="" action="" tgtFrame="" tooltip="" history="1" highlightClick="0" endSnd="0"/>
              </a:rPr>
              <a:t>https://www.geeksforgeeks.org/feature-extraction-in-image-processing-techniques-and-applications/</a:t>
            </a:r>
          </a:p>
          <a:p>
            <a:pPr marL="328929" indent="-328929" defTabSz="432308">
              <a:spcBef>
                <a:spcPts val="3100"/>
              </a:spcBef>
              <a:defRPr sz="2368"/>
            </a:pPr>
            <a:r>
              <a:t>https://machinelearningmastery.com/opencv_edges_and_corners/</a:t>
            </a:r>
          </a:p>
          <a:p>
            <a:pPr marL="328929" indent="-328929" defTabSz="432308">
              <a:spcBef>
                <a:spcPts val="3100"/>
              </a:spcBef>
              <a:defRPr sz="2368"/>
            </a:pPr>
            <a:r>
              <a:rPr u="sng">
                <a:hlinkClick r:id="rId5" invalidUrl="" action="" tgtFrame="" tooltip="" history="1" highlightClick="0" endSnd="0"/>
              </a:rPr>
              <a:t>https://medium.com/@deepanshut041/introduction-to-harris-corner-detector-32a88850b3f6</a:t>
            </a:r>
          </a:p>
          <a:p>
            <a:pPr marL="328929" indent="-328929" defTabSz="432308">
              <a:spcBef>
                <a:spcPts val="3100"/>
              </a:spcBef>
              <a:defRPr sz="2368"/>
            </a:pPr>
            <a:r>
              <a:rPr u="sng">
                <a:hlinkClick r:id="rId6" invalidUrl="" action="" tgtFrame="" tooltip="" history="1" highlightClick="0" endSnd="0"/>
              </a:rPr>
              <a:t>https://medium.com/@divakar1591/grad-cam-gradient-weighted-class-activation-mapping-8e1aeaf96d94</a:t>
            </a:r>
          </a:p>
          <a:p>
            <a:pPr marL="328929" indent="-328929" defTabSz="432308">
              <a:spcBef>
                <a:spcPts val="3100"/>
              </a:spcBef>
              <a:defRPr sz="2368"/>
            </a:pPr>
            <a:r>
              <a:rPr u="sng">
                <a:hlinkClick r:id="rId7" invalidUrl="" action="" tgtFrame="" tooltip="" history="1" highlightClick="0" endSnd="0"/>
              </a:rPr>
              <a:t>https://towardsdatascience.com/understand-your-algorithm-with-grad-cam-d3b62fce353</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Reference"/>
          <p:cNvSpPr txBox="1"/>
          <p:nvPr>
            <p:ph type="title"/>
          </p:nvPr>
        </p:nvSpPr>
        <p:spPr>
          <a:prstGeom prst="rect">
            <a:avLst/>
          </a:prstGeom>
        </p:spPr>
        <p:txBody>
          <a:bodyPr/>
          <a:lstStyle/>
          <a:p>
            <a:pPr/>
            <a:r>
              <a:t>Reference</a:t>
            </a:r>
          </a:p>
        </p:txBody>
      </p:sp>
      <p:sp>
        <p:nvSpPr>
          <p:cNvPr id="212" name="https://towardsdatascience.com/lime-explain-machine-learning-predictions-af8f18189bfe…"/>
          <p:cNvSpPr txBox="1"/>
          <p:nvPr>
            <p:ph type="body" idx="1"/>
          </p:nvPr>
        </p:nvSpPr>
        <p:spPr>
          <a:xfrm>
            <a:off x="952500" y="2590800"/>
            <a:ext cx="11313343" cy="6895822"/>
          </a:xfrm>
          <a:prstGeom prst="rect">
            <a:avLst/>
          </a:prstGeom>
        </p:spPr>
        <p:txBody>
          <a:bodyPr/>
          <a:lstStyle/>
          <a:p>
            <a:pPr/>
            <a:r>
              <a:rPr u="sng">
                <a:hlinkClick r:id="rId2" invalidUrl="" action="" tgtFrame="" tooltip="" history="1" highlightClick="0" endSnd="0"/>
              </a:rPr>
              <a:t>https://towardsdatascience.com/lime-explain-machine-learning-predictions-af8f18189bfe</a:t>
            </a:r>
          </a:p>
          <a:p>
            <a:pPr/>
            <a:r>
              <a:rPr u="sng">
                <a:hlinkClick r:id="rId3" invalidUrl="" action="" tgtFrame="" tooltip="" history="1" highlightClick="0" endSnd="0"/>
              </a:rPr>
              <a:t>https://medium.com/@timothy_terati/image-convolution-filtering-a54dce7c786b#:~:text=In%20image%20convolution%2C%20involves%20a,that%20of%20the%20input%20image's</a:t>
            </a:r>
            <a:r>
              <a:t>.[1]</a:t>
            </a:r>
          </a:p>
          <a:p>
            <a:pPr/>
            <a:r>
              <a:t>https://www.kaggle.com/code/rimmelasghar/getting-started-with-image-preprocessing-in-python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Introduction"/>
          <p:cNvSpPr txBox="1"/>
          <p:nvPr>
            <p:ph type="title"/>
          </p:nvPr>
        </p:nvSpPr>
        <p:spPr>
          <a:prstGeom prst="rect">
            <a:avLst/>
          </a:prstGeom>
        </p:spPr>
        <p:txBody>
          <a:bodyPr/>
          <a:lstStyle/>
          <a:p>
            <a:pPr/>
            <a:r>
              <a:t>Introduction</a:t>
            </a:r>
          </a:p>
        </p:txBody>
      </p:sp>
      <p:sp>
        <p:nvSpPr>
          <p:cNvPr id="130" name="A grayscale image consists of a single channel, where pixel values represent only intensity information. These values are typically integers ranging from 0 to 255, allowing for 256 discrete intensity levels.…"/>
          <p:cNvSpPr txBox="1"/>
          <p:nvPr>
            <p:ph type="body" idx="1"/>
          </p:nvPr>
        </p:nvSpPr>
        <p:spPr>
          <a:prstGeom prst="rect">
            <a:avLst/>
          </a:prstGeom>
        </p:spPr>
        <p:txBody>
          <a:bodyPr/>
          <a:lstStyle/>
          <a:p>
            <a:pPr marL="355600" indent="-355600" defTabSz="467359">
              <a:spcBef>
                <a:spcPts val="3300"/>
              </a:spcBef>
              <a:defRPr sz="2560"/>
            </a:pPr>
          </a:p>
          <a:p>
            <a:pPr marL="355600" indent="-355600" defTabSz="467359">
              <a:spcBef>
                <a:spcPts val="3300"/>
              </a:spcBef>
              <a:defRPr sz="2560"/>
            </a:pPr>
            <a:r>
              <a:t>A grayscale image consists of a single channel, where pixel values represent only intensity information. These values are typically integers ranging from </a:t>
            </a:r>
            <a:r>
              <a:rPr b="1"/>
              <a:t>0 to 255</a:t>
            </a:r>
            <a:r>
              <a:t>, allowing for </a:t>
            </a:r>
            <a:r>
              <a:rPr b="1"/>
              <a:t>256 discrete intensity levels</a:t>
            </a:r>
            <a:r>
              <a:t>.</a:t>
            </a:r>
          </a:p>
          <a:p>
            <a:pPr marL="355600" indent="-355600" defTabSz="467359">
              <a:spcBef>
                <a:spcPts val="3300"/>
              </a:spcBef>
              <a:defRPr sz="2560"/>
            </a:pPr>
            <a:r>
              <a:t>RGB Images in contrast, an </a:t>
            </a:r>
            <a:r>
              <a:rPr b="1"/>
              <a:t>RGB image</a:t>
            </a:r>
            <a:r>
              <a:t> comprises three channels: Red, Green, and Blue. </a:t>
            </a:r>
          </a:p>
          <a:p>
            <a:pPr marL="355600" indent="-355600" defTabSz="467359">
              <a:spcBef>
                <a:spcPts val="3300"/>
              </a:spcBef>
              <a:defRPr sz="2560"/>
            </a:pPr>
            <a:r>
              <a:t>Each pixel in an RGB image is represented by a triplet of intensity values corresponding to these three colors. </a:t>
            </a:r>
          </a:p>
          <a:p>
            <a:pPr marL="355600" indent="-355600" defTabSz="467359">
              <a:spcBef>
                <a:spcPts val="3300"/>
              </a:spcBef>
              <a:defRPr sz="2560"/>
            </a:pPr>
            <a:r>
              <a:t>The RGB color model is widely used in computer vision applications due to its additive nature, where colors are created by mixing different light spectra.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Introduction"/>
          <p:cNvSpPr txBox="1"/>
          <p:nvPr>
            <p:ph type="title"/>
          </p:nvPr>
        </p:nvSpPr>
        <p:spPr>
          <a:prstGeom prst="rect">
            <a:avLst/>
          </a:prstGeom>
        </p:spPr>
        <p:txBody>
          <a:bodyPr/>
          <a:lstStyle/>
          <a:p>
            <a:pPr/>
            <a:r>
              <a:t>Introduction</a:t>
            </a:r>
          </a:p>
        </p:txBody>
      </p:sp>
      <p:pic>
        <p:nvPicPr>
          <p:cNvPr id="133" name="Image" descr="Image"/>
          <p:cNvPicPr>
            <a:picLocks noChangeAspect="1"/>
          </p:cNvPicPr>
          <p:nvPr/>
        </p:nvPicPr>
        <p:blipFill>
          <a:blip r:embed="rId2">
            <a:extLst/>
          </a:blip>
          <a:stretch>
            <a:fillRect/>
          </a:stretch>
        </p:blipFill>
        <p:spPr>
          <a:xfrm>
            <a:off x="1435100" y="2432050"/>
            <a:ext cx="9655084" cy="563213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Screenshot 2025-01-25 at 11.21.52 PM.png" descr="Screenshot 2025-01-25 at 11.21.52 PM.png"/>
          <p:cNvPicPr>
            <a:picLocks noChangeAspect="1"/>
          </p:cNvPicPr>
          <p:nvPr/>
        </p:nvPicPr>
        <p:blipFill>
          <a:blip r:embed="rId2">
            <a:extLst/>
          </a:blip>
          <a:stretch>
            <a:fillRect/>
          </a:stretch>
        </p:blipFill>
        <p:spPr>
          <a:xfrm>
            <a:off x="1072053" y="640265"/>
            <a:ext cx="11210152" cy="803502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What is Edge and Corner"/>
          <p:cNvSpPr txBox="1"/>
          <p:nvPr>
            <p:ph type="title"/>
          </p:nvPr>
        </p:nvSpPr>
        <p:spPr>
          <a:xfrm>
            <a:off x="952500" y="952914"/>
            <a:ext cx="11099800" cy="2159001"/>
          </a:xfrm>
          <a:prstGeom prst="rect">
            <a:avLst/>
          </a:prstGeom>
        </p:spPr>
        <p:txBody>
          <a:bodyPr/>
          <a:lstStyle>
            <a:lvl1pPr defTabSz="543305">
              <a:defRPr sz="7440"/>
            </a:lvl1pPr>
          </a:lstStyle>
          <a:p>
            <a:pPr/>
            <a:r>
              <a:t>What is Edge and Corner</a:t>
            </a:r>
          </a:p>
        </p:txBody>
      </p:sp>
      <p:sp>
        <p:nvSpPr>
          <p:cNvPr id="138" name="An edge is defined as a location in an image where there is a significant change in intensity or color.…"/>
          <p:cNvSpPr txBox="1"/>
          <p:nvPr>
            <p:ph type="body" sz="half" idx="1"/>
          </p:nvPr>
        </p:nvSpPr>
        <p:spPr>
          <a:xfrm>
            <a:off x="952500" y="2713290"/>
            <a:ext cx="11099800" cy="4327020"/>
          </a:xfrm>
          <a:prstGeom prst="rect">
            <a:avLst/>
          </a:prstGeom>
        </p:spPr>
        <p:txBody>
          <a:bodyPr/>
          <a:lstStyle/>
          <a:p>
            <a:pPr marL="422275" indent="-422275" defTabSz="554990">
              <a:spcBef>
                <a:spcPts val="3900"/>
              </a:spcBef>
              <a:defRPr sz="3040"/>
            </a:pPr>
          </a:p>
          <a:p>
            <a:pPr marL="422275" indent="-422275" defTabSz="554990">
              <a:spcBef>
                <a:spcPts val="3900"/>
              </a:spcBef>
              <a:defRPr sz="3040"/>
            </a:pPr>
            <a:r>
              <a:t>An edge is defined as a location in an image where there is a significant change in intensity or color.</a:t>
            </a:r>
          </a:p>
          <a:p>
            <a:pPr marL="422275" indent="-422275" defTabSz="554990">
              <a:spcBef>
                <a:spcPts val="3900"/>
              </a:spcBef>
              <a:defRPr sz="3040"/>
            </a:pPr>
            <a:r>
              <a:t>A corner is defined as a point where two edges meet, characterized by a significant change in direction. It can also be described as a point with two dominant edge directions in its local neighborhood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Image Convolution Filtering"/>
          <p:cNvSpPr txBox="1"/>
          <p:nvPr>
            <p:ph type="title"/>
          </p:nvPr>
        </p:nvSpPr>
        <p:spPr>
          <a:xfrm>
            <a:off x="952500" y="952914"/>
            <a:ext cx="11099800" cy="2159001"/>
          </a:xfrm>
          <a:prstGeom prst="rect">
            <a:avLst/>
          </a:prstGeom>
        </p:spPr>
        <p:txBody>
          <a:bodyPr/>
          <a:lstStyle>
            <a:lvl1pPr defTabSz="484886">
              <a:defRPr sz="6640"/>
            </a:lvl1pPr>
          </a:lstStyle>
          <a:p>
            <a:pPr/>
            <a:r>
              <a:t>Image Convolution Filtering</a:t>
            </a:r>
          </a:p>
        </p:txBody>
      </p:sp>
      <p:sp>
        <p:nvSpPr>
          <p:cNvPr id="141" name="Convolution is a fundamental operation in image processing that involves applying a mathematical kernel (or filter) to an input image to produce an output image.…"/>
          <p:cNvSpPr txBox="1"/>
          <p:nvPr>
            <p:ph type="body" idx="1"/>
          </p:nvPr>
        </p:nvSpPr>
        <p:spPr>
          <a:xfrm>
            <a:off x="952500" y="2713290"/>
            <a:ext cx="11968596" cy="6912185"/>
          </a:xfrm>
          <a:prstGeom prst="rect">
            <a:avLst/>
          </a:prstGeom>
        </p:spPr>
        <p:txBody>
          <a:bodyPr/>
          <a:lstStyle/>
          <a:p>
            <a:pPr/>
          </a:p>
          <a:p>
            <a:pPr/>
            <a:r>
              <a:t>Convolution is a fundamental operation in image processing that involves applying a mathematical kernel (or filter) to an input image to produce an output image. </a:t>
            </a:r>
          </a:p>
          <a:p>
            <a:pPr/>
            <a:r>
              <a:t>This process is essential for various image manipulation tasks, including blurring, sharpening, and edge detection.</a:t>
            </a:r>
          </a:p>
          <a:p>
            <a:pPr/>
            <a:r>
              <a:t>To achieve different results, we must use different kernels or masks.</a:t>
            </a:r>
          </a:p>
          <a:p>
            <a:pPr/>
            <a:r>
              <a:t>For further clarification, check out the article [1].</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Image Convolution Filtering"/>
          <p:cNvSpPr txBox="1"/>
          <p:nvPr>
            <p:ph type="title"/>
          </p:nvPr>
        </p:nvSpPr>
        <p:spPr>
          <a:xfrm>
            <a:off x="952500" y="952914"/>
            <a:ext cx="11099800" cy="2159001"/>
          </a:xfrm>
          <a:prstGeom prst="rect">
            <a:avLst/>
          </a:prstGeom>
        </p:spPr>
        <p:txBody>
          <a:bodyPr/>
          <a:lstStyle>
            <a:lvl1pPr defTabSz="484886">
              <a:defRPr sz="6640"/>
            </a:lvl1pPr>
          </a:lstStyle>
          <a:p>
            <a:pPr/>
            <a:r>
              <a:t>Image Convolution Filtering</a:t>
            </a:r>
          </a:p>
        </p:txBody>
      </p:sp>
      <p:pic>
        <p:nvPicPr>
          <p:cNvPr id="144" name="sobel1.jpg" descr="sobel1.jpg"/>
          <p:cNvPicPr>
            <a:picLocks noChangeAspect="1"/>
          </p:cNvPicPr>
          <p:nvPr/>
        </p:nvPicPr>
        <p:blipFill>
          <a:blip r:embed="rId2">
            <a:extLst/>
          </a:blip>
          <a:stretch>
            <a:fillRect/>
          </a:stretch>
        </p:blipFill>
        <p:spPr>
          <a:xfrm>
            <a:off x="960900" y="2820419"/>
            <a:ext cx="5353340" cy="5225007"/>
          </a:xfrm>
          <a:prstGeom prst="rect">
            <a:avLst/>
          </a:prstGeom>
          <a:ln w="12700">
            <a:miter lim="400000"/>
          </a:ln>
        </p:spPr>
      </p:pic>
      <p:pic>
        <p:nvPicPr>
          <p:cNvPr id="145" name="sobel2.jpg" descr="sobel2.jpg"/>
          <p:cNvPicPr>
            <a:picLocks noChangeAspect="1"/>
          </p:cNvPicPr>
          <p:nvPr/>
        </p:nvPicPr>
        <p:blipFill>
          <a:blip r:embed="rId3">
            <a:extLst/>
          </a:blip>
          <a:stretch>
            <a:fillRect/>
          </a:stretch>
        </p:blipFill>
        <p:spPr>
          <a:xfrm>
            <a:off x="7076418" y="2837137"/>
            <a:ext cx="4990606" cy="519157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